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  <p:sldId id="26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861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193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9678-68A1-4521-9607-FB857C295151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E839-A9A0-470B-B608-18872ADFFE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98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9E839-A9A0-470B-B608-18872ADFFE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53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sv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99418" y="1592552"/>
            <a:ext cx="7168461" cy="7168432"/>
            <a:chOff x="0" y="0"/>
            <a:chExt cx="6350000" cy="63499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350480"/>
            <a:ext cx="78988" cy="3562352"/>
            <a:chOff x="0" y="0"/>
            <a:chExt cx="20803" cy="93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41958" y="3276099"/>
            <a:ext cx="7579059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booking 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1958" y="1093305"/>
            <a:ext cx="7579059" cy="223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61"/>
              </a:lnSpc>
            </a:pPr>
            <a:r>
              <a:rPr lang="en-US" sz="13615" spc="-27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BOCHKA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1500" y="5981700"/>
            <a:ext cx="6432020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8"/>
              </a:lnSpc>
            </a:pPr>
            <a:r>
              <a:rPr lang="ru-RU" sz="5134" spc="-10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Группа 3.6</a:t>
            </a: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7188"/>
              </a:lnSpc>
            </a:pP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Порядин</a:t>
            </a:r>
            <a:r>
              <a:rPr lang="en-US" sz="5134" spc="-10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Александр</a:t>
            </a: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7188"/>
              </a:lnSpc>
            </a:pP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Ткаченко</a:t>
            </a:r>
            <a:r>
              <a:rPr lang="en-US" sz="5134" spc="-10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Алексей</a:t>
            </a: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7188"/>
              </a:lnSpc>
            </a:pP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Исаченко</a:t>
            </a:r>
            <a:r>
              <a:rPr lang="en-US" sz="5134" spc="-102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34" spc="-102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Богдан</a:t>
            </a: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7188"/>
              </a:lnSpc>
            </a:pPr>
            <a:endParaRPr lang="en-US" sz="5134" spc="-102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3400" y="495300"/>
            <a:ext cx="17146901" cy="9303245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571500"/>
            <a:ext cx="4495800" cy="104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ru-RU" sz="72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Аналитика</a:t>
            </a:r>
            <a:endParaRPr lang="en-US" sz="72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CB5A76-89B7-4461-B67A-BD4C27B11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71500"/>
            <a:ext cx="10393900" cy="9094662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CC4D33D-E0B3-4205-95DB-4913963E3256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A6EE33F-0CE7-424F-98DA-E1B4A1F0D43B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17D30CDA-BF5E-4E30-9CD7-BD238C820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0A1999BA-E36A-41CE-AAE9-0F88A71429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</p:grp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6F722F6F-83CF-4960-A74A-37B302FC762B}"/>
              </a:ext>
            </a:extLst>
          </p:cNvPr>
          <p:cNvSpPr txBox="1"/>
          <p:nvPr/>
        </p:nvSpPr>
        <p:spPr>
          <a:xfrm>
            <a:off x="16535400" y="8696073"/>
            <a:ext cx="1448751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ru-RU" sz="7690" spc="-153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7690" spc="-153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 rot="-10800000">
            <a:off x="1437040" y="4582801"/>
            <a:ext cx="6374663" cy="2846699"/>
            <a:chOff x="0" y="0"/>
            <a:chExt cx="4160139" cy="18577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0139" cy="1857771"/>
            </a:xfrm>
            <a:custGeom>
              <a:avLst/>
              <a:gdLst/>
              <a:ahLst/>
              <a:cxnLst/>
              <a:rect l="l" t="t" r="r" b="b"/>
              <a:pathLst>
                <a:path w="4160139" h="1857771">
                  <a:moveTo>
                    <a:pt x="38863" y="0"/>
                  </a:moveTo>
                  <a:lnTo>
                    <a:pt x="4121275" y="0"/>
                  </a:lnTo>
                  <a:cubicBezTo>
                    <a:pt x="4131582" y="0"/>
                    <a:pt x="4141468" y="4095"/>
                    <a:pt x="4148756" y="11383"/>
                  </a:cubicBezTo>
                  <a:cubicBezTo>
                    <a:pt x="4156044" y="18671"/>
                    <a:pt x="4160139" y="28556"/>
                    <a:pt x="4160139" y="38863"/>
                  </a:cubicBezTo>
                  <a:lnTo>
                    <a:pt x="4160139" y="1818907"/>
                  </a:lnTo>
                  <a:cubicBezTo>
                    <a:pt x="4160139" y="1829215"/>
                    <a:pt x="4156044" y="1839100"/>
                    <a:pt x="4148756" y="1846388"/>
                  </a:cubicBezTo>
                  <a:cubicBezTo>
                    <a:pt x="4141468" y="1853676"/>
                    <a:pt x="4131582" y="1857771"/>
                    <a:pt x="4121275" y="1857771"/>
                  </a:cubicBezTo>
                  <a:lnTo>
                    <a:pt x="38863" y="1857771"/>
                  </a:lnTo>
                  <a:cubicBezTo>
                    <a:pt x="17400" y="1857771"/>
                    <a:pt x="0" y="1840371"/>
                    <a:pt x="0" y="1818907"/>
                  </a:cubicBezTo>
                  <a:lnTo>
                    <a:pt x="0" y="38863"/>
                  </a:lnTo>
                  <a:cubicBezTo>
                    <a:pt x="0" y="28556"/>
                    <a:pt x="4095" y="18671"/>
                    <a:pt x="11383" y="11383"/>
                  </a:cubicBezTo>
                  <a:cubicBezTo>
                    <a:pt x="18671" y="4095"/>
                    <a:pt x="28556" y="0"/>
                    <a:pt x="38863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60139" cy="1895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23944" y="3346037"/>
            <a:ext cx="478645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5400" spc="-87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Краткосрочный</a:t>
            </a:r>
            <a:endParaRPr lang="en-US" sz="4800" spc="-87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0058400" y="4456841"/>
            <a:ext cx="6152299" cy="2846699"/>
            <a:chOff x="0" y="0"/>
            <a:chExt cx="4015023" cy="18577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023" cy="1857771"/>
            </a:xfrm>
            <a:custGeom>
              <a:avLst/>
              <a:gdLst/>
              <a:ahLst/>
              <a:cxnLst/>
              <a:rect l="l" t="t" r="r" b="b"/>
              <a:pathLst>
                <a:path w="4015023" h="1857771">
                  <a:moveTo>
                    <a:pt x="40268" y="0"/>
                  </a:moveTo>
                  <a:lnTo>
                    <a:pt x="3974755" y="0"/>
                  </a:lnTo>
                  <a:cubicBezTo>
                    <a:pt x="3985435" y="0"/>
                    <a:pt x="3995677" y="4243"/>
                    <a:pt x="4003229" y="11794"/>
                  </a:cubicBezTo>
                  <a:cubicBezTo>
                    <a:pt x="4010781" y="19346"/>
                    <a:pt x="4015023" y="29588"/>
                    <a:pt x="4015023" y="40268"/>
                  </a:cubicBezTo>
                  <a:lnTo>
                    <a:pt x="4015023" y="1817503"/>
                  </a:lnTo>
                  <a:cubicBezTo>
                    <a:pt x="4015023" y="1828182"/>
                    <a:pt x="4010781" y="1838425"/>
                    <a:pt x="4003229" y="1845976"/>
                  </a:cubicBezTo>
                  <a:cubicBezTo>
                    <a:pt x="3995677" y="1853528"/>
                    <a:pt x="3985435" y="1857771"/>
                    <a:pt x="3974755" y="1857771"/>
                  </a:cubicBezTo>
                  <a:lnTo>
                    <a:pt x="40268" y="1857771"/>
                  </a:lnTo>
                  <a:cubicBezTo>
                    <a:pt x="29588" y="1857771"/>
                    <a:pt x="19346" y="1853528"/>
                    <a:pt x="11794" y="1845976"/>
                  </a:cubicBezTo>
                  <a:cubicBezTo>
                    <a:pt x="4243" y="1838425"/>
                    <a:pt x="0" y="1828182"/>
                    <a:pt x="0" y="1817503"/>
                  </a:cubicBezTo>
                  <a:lnTo>
                    <a:pt x="0" y="40268"/>
                  </a:lnTo>
                  <a:cubicBezTo>
                    <a:pt x="0" y="29588"/>
                    <a:pt x="4243" y="19346"/>
                    <a:pt x="11794" y="11794"/>
                  </a:cubicBezTo>
                  <a:cubicBezTo>
                    <a:pt x="19346" y="4243"/>
                    <a:pt x="29588" y="0"/>
                    <a:pt x="40268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015023" cy="1895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82403" y="3325392"/>
            <a:ext cx="450429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4"/>
              </a:lnSpc>
            </a:pPr>
            <a:r>
              <a:rPr lang="en-US" sz="5400" spc="-9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Долгосрочный</a:t>
            </a:r>
            <a:endParaRPr lang="en-US" sz="4539" spc="-9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28600" y="4842748"/>
            <a:ext cx="5732895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Запуск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ограниченной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группе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людей</a:t>
            </a:r>
            <a:endParaRPr lang="en-US" sz="4000" spc="-7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4900"/>
              </a:lnSpc>
            </a:pP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бета-тестирование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1800" y="4765722"/>
            <a:ext cx="606661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Мобильная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версия</a:t>
            </a:r>
            <a:endParaRPr lang="en-US" sz="4000" spc="-7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56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ИИ</a:t>
            </a:r>
          </a:p>
          <a:p>
            <a:pPr algn="l">
              <a:lnSpc>
                <a:spcPts val="5600"/>
              </a:lnSpc>
            </a:pP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Блог</a:t>
            </a:r>
            <a:r>
              <a:rPr lang="en-US" sz="4000" spc="-7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 </a:t>
            </a:r>
            <a:r>
              <a:rPr lang="en-US" sz="4000" spc="-70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путешествиях</a:t>
            </a:r>
            <a:endParaRPr lang="en-US" sz="4000" spc="-7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43504" y="8844053"/>
            <a:ext cx="1344496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7039" y="1221624"/>
            <a:ext cx="7362789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80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</a:t>
            </a:r>
            <a:r>
              <a:rPr lang="en-US" sz="80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развития</a:t>
            </a:r>
            <a:endParaRPr lang="en-US" sz="80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EA4E0FB-19CD-46D3-9D95-89851F5E8CB9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76C90C5-6BD5-43CB-B929-703F91B9CBA8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8" name="Group 7">
              <a:extLst>
                <a:ext uri="{FF2B5EF4-FFF2-40B4-BE49-F238E27FC236}">
                  <a16:creationId xmlns:a16="http://schemas.microsoft.com/office/drawing/2014/main" id="{1CEF000C-7009-49B3-9337-8760AA6A96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FC50B629-416F-4A40-A5C2-33FFB2ED65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801378" y="-610072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461500" y="1333500"/>
            <a:ext cx="7334786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ru-RU" sz="80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  <a:endParaRPr lang="en-US" sz="62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916400" y="8844053"/>
            <a:ext cx="1099822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ru-RU" sz="7690" spc="-153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7690" spc="-153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97943" y="3504728"/>
            <a:ext cx="13208657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ru-RU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Bochka</a:t>
            </a:r>
            <a:r>
              <a:rPr lang="ru-RU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ваш новый способ легко находить и бронировать отели!</a:t>
            </a:r>
          </a:p>
          <a:p>
            <a:pPr algn="l">
              <a:lnSpc>
                <a:spcPts val="6019"/>
              </a:lnSpc>
            </a:pPr>
            <a:r>
              <a:rPr lang="ru-RU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Откройте мир комфортных путешествий с простым и удобным сервисом.</a:t>
            </a:r>
          </a:p>
          <a:p>
            <a:pPr algn="l">
              <a:lnSpc>
                <a:spcPts val="6019"/>
              </a:lnSpc>
            </a:pPr>
            <a:r>
              <a:rPr lang="ru-RU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Присоединяйтесь, чтобы сделать свои поездки идеальными!</a:t>
            </a:r>
            <a:endParaRPr lang="en-US" sz="5000" spc="-85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C1ED872-B4AF-4484-BF2A-76F46B57892A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AA5C641-2AD0-4ECB-83C6-2D738687FDCA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4E1F2C48-155A-42D5-A6E5-B4E954EE0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DDC47885-6250-4B56-98EC-6F1788F2B9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</p:grpSp>
    </p:spTree>
    <p:extLst>
      <p:ext uri="{BB962C8B-B14F-4D97-AF65-F5344CB8AC3E}">
        <p14:creationId xmlns:p14="http://schemas.microsoft.com/office/powerpoint/2010/main" val="65737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7737" y="4532216"/>
            <a:ext cx="42696" cy="2482460"/>
            <a:chOff x="0" y="0"/>
            <a:chExt cx="13374" cy="777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74" cy="777626"/>
            </a:xfrm>
            <a:custGeom>
              <a:avLst/>
              <a:gdLst/>
              <a:ahLst/>
              <a:cxnLst/>
              <a:rect l="l" t="t" r="r" b="b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854949" y="3008756"/>
            <a:ext cx="4985251" cy="4801744"/>
          </a:xfrm>
          <a:custGeom>
            <a:avLst/>
            <a:gdLst/>
            <a:ahLst/>
            <a:cxnLst/>
            <a:rect l="l" t="t" r="r" b="b"/>
            <a:pathLst>
              <a:path w="5331111" h="5134873">
                <a:moveTo>
                  <a:pt x="0" y="0"/>
                </a:moveTo>
                <a:lnTo>
                  <a:pt x="5331111" y="0"/>
                </a:lnTo>
                <a:lnTo>
                  <a:pt x="5331111" y="5134873"/>
                </a:lnTo>
                <a:lnTo>
                  <a:pt x="0" y="513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23691" y="1589480"/>
            <a:ext cx="827409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8000" spc="-124" dirty="0" err="1">
                <a:latin typeface="Arial" panose="020B0604020202020204" pitchFamily="34" charset="0"/>
                <a:cs typeface="Arial" panose="020B0604020202020204" pitchFamily="34" charset="0"/>
              </a:rPr>
              <a:t>Состав</a:t>
            </a:r>
            <a:r>
              <a:rPr lang="en-US" sz="8000" spc="-1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spc="-124" dirty="0" err="1">
                <a:latin typeface="Arial" panose="020B0604020202020204" pitchFamily="34" charset="0"/>
                <a:cs typeface="Arial" panose="020B0604020202020204" pitchFamily="34" charset="0"/>
              </a:rPr>
              <a:t>команды</a:t>
            </a:r>
            <a:endParaRPr lang="en-US" sz="8000" spc="-12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7103" y="3453371"/>
            <a:ext cx="9882841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Порядин</a:t>
            </a:r>
            <a:r>
              <a:rPr lang="en-US" sz="3800" spc="-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Александр</a:t>
            </a:r>
            <a:r>
              <a:rPr lang="en-US" sz="3800" spc="-76" dirty="0">
                <a:latin typeface="Arial" panose="020B0604020202020204" pitchFamily="34" charset="0"/>
                <a:cs typeface="Arial" panose="020B0604020202020204" pitchFamily="34" charset="0"/>
              </a:rPr>
              <a:t> — team lead, backend-</a:t>
            </a: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разработчик</a:t>
            </a:r>
            <a:r>
              <a:rPr lang="en-US" sz="3800" spc="-76" dirty="0">
                <a:latin typeface="Arial" panose="020B0604020202020204" pitchFamily="34" charset="0"/>
                <a:cs typeface="Arial" panose="020B0604020202020204" pitchFamily="34" charset="0"/>
              </a:rPr>
              <a:t>, DevOps-</a:t>
            </a: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  <a:endParaRPr lang="en-US" sz="3800" spc="-7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7103" y="5197521"/>
            <a:ext cx="10087012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Ткаченко</a:t>
            </a:r>
            <a:r>
              <a:rPr lang="en-US" sz="3800" spc="-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Алексей</a:t>
            </a:r>
            <a:r>
              <a:rPr lang="en-US" sz="3800" spc="-76" dirty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дизайнер</a:t>
            </a:r>
            <a:r>
              <a:rPr lang="en-US" sz="3800" spc="-76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технический</a:t>
            </a:r>
            <a:r>
              <a:rPr lang="en-US" sz="3800" spc="-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писатель</a:t>
            </a:r>
            <a:endParaRPr lang="en-US" sz="3800" spc="-7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1865" y="7014676"/>
            <a:ext cx="9882841" cy="63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Исаченко</a:t>
            </a:r>
            <a:r>
              <a:rPr lang="en-US" sz="3800" spc="-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Богдан</a:t>
            </a:r>
            <a:r>
              <a:rPr lang="en-US" sz="3800" spc="-76" dirty="0">
                <a:latin typeface="Arial" panose="020B0604020202020204" pitchFamily="34" charset="0"/>
                <a:cs typeface="Arial" panose="020B0604020202020204" pitchFamily="34" charset="0"/>
              </a:rPr>
              <a:t> — frontend-</a:t>
            </a:r>
            <a:r>
              <a:rPr lang="en-US" sz="3800" spc="-76" dirty="0" err="1">
                <a:latin typeface="Arial" panose="020B0604020202020204" pitchFamily="34" charset="0"/>
                <a:cs typeface="Arial" panose="020B0604020202020204" pitchFamily="34" charset="0"/>
              </a:rPr>
              <a:t>разработчик</a:t>
            </a:r>
            <a:endParaRPr lang="en-US" sz="3800" spc="-7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943504" y="8844053"/>
            <a:ext cx="1344496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7690" spc="-1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7690" spc="-15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6D0EC16-C538-45FE-8E77-C5289E51A0AB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EB38114-177B-4169-B50A-1DEF291C39FF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014FF1E5-22F3-42F4-8FDA-609CFFC24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7414D897-B418-4CF0-9A95-BC4EE7B62BF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9028187" y="344455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921546" y="1425268"/>
            <a:ext cx="5334876" cy="2086085"/>
            <a:chOff x="0" y="0"/>
            <a:chExt cx="1234628" cy="4827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307532" y="1878174"/>
            <a:ext cx="1228028" cy="1226514"/>
            <a:chOff x="0" y="0"/>
            <a:chExt cx="323431" cy="3230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 rot="-10800000">
            <a:off x="9028187" y="5940727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921546" y="3921441"/>
            <a:ext cx="5334876" cy="2086085"/>
            <a:chOff x="0" y="0"/>
            <a:chExt cx="1234628" cy="48277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07532" y="4374347"/>
            <a:ext cx="1228028" cy="1226514"/>
            <a:chOff x="0" y="0"/>
            <a:chExt cx="323431" cy="3230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8520301" y="4492659"/>
            <a:ext cx="943649" cy="943649"/>
          </a:xfrm>
          <a:custGeom>
            <a:avLst/>
            <a:gdLst/>
            <a:ahLst/>
            <a:cxnLst/>
            <a:rect l="l" t="t" r="r" b="b"/>
            <a:pathLst>
              <a:path w="943649" h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 rot="-10800000">
            <a:off x="9028187" y="8598825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8921546" y="6579539"/>
            <a:ext cx="5334876" cy="2086085"/>
            <a:chOff x="0" y="0"/>
            <a:chExt cx="1234628" cy="4827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07532" y="7032444"/>
            <a:ext cx="1228028" cy="1226514"/>
            <a:chOff x="0" y="0"/>
            <a:chExt cx="323431" cy="3230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463950" y="7003869"/>
            <a:ext cx="4053398" cy="115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08"/>
              </a:lnSpc>
              <a:spcBef>
                <a:spcPct val="0"/>
              </a:spcBef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Неуверенность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сделке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8571284" y="7189139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6" name="Group 36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99793" y="1578746"/>
            <a:ext cx="5568764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</a:t>
            </a:r>
            <a:endParaRPr lang="en-US" sz="7690" spc="-153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463950" y="4082659"/>
            <a:ext cx="3896344" cy="113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08"/>
              </a:lnSpc>
              <a:spcBef>
                <a:spcPct val="0"/>
              </a:spcBef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Уход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популярных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сервисов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463950" y="1567113"/>
            <a:ext cx="4588302" cy="175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Сложность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поиска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подходящего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l">
              <a:lnSpc>
                <a:spcPts val="4736"/>
              </a:lnSpc>
              <a:spcBef>
                <a:spcPct val="0"/>
              </a:spcBef>
            </a:pPr>
            <a:r>
              <a:rPr lang="en-US" sz="3700" dirty="0" err="1">
                <a:latin typeface="Arial" panose="020B0604020202020204" pitchFamily="34" charset="0"/>
                <a:cs typeface="Arial" panose="020B0604020202020204" pitchFamily="34" charset="0"/>
              </a:rPr>
              <a:t>отеля</a:t>
            </a:r>
            <a:endParaRPr lang="en-US" sz="3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7383256" y="8844053"/>
            <a:ext cx="613468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4" name="Freeform 34"/>
          <p:cNvSpPr/>
          <p:nvPr/>
        </p:nvSpPr>
        <p:spPr>
          <a:xfrm>
            <a:off x="8520301" y="2019911"/>
            <a:ext cx="841683" cy="852533"/>
          </a:xfrm>
          <a:custGeom>
            <a:avLst/>
            <a:gdLst/>
            <a:ahLst/>
            <a:cxnLst/>
            <a:rect l="l" t="t" r="r" b="b"/>
            <a:pathLst>
              <a:path w="841683" h="85253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0A01418-AD76-42E4-BF98-FECC93056F71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7779999C-AD62-401A-A478-B4188D708102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9" name="Group 7">
              <a:extLst>
                <a:ext uri="{FF2B5EF4-FFF2-40B4-BE49-F238E27FC236}">
                  <a16:creationId xmlns:a16="http://schemas.microsoft.com/office/drawing/2014/main" id="{B478DD9A-F2DB-4229-9986-BE289C1FA6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D475E6FB-1A31-45F6-B785-20F8B1A63D8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667279" y="3636569"/>
            <a:ext cx="5578401" cy="55784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37041" y="923925"/>
            <a:ext cx="9840559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</a:t>
            </a:r>
            <a:r>
              <a:rPr lang="en-US" sz="8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аудитория</a:t>
            </a:r>
            <a:endParaRPr lang="en-US" sz="8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917787" y="-3041985"/>
            <a:ext cx="5578401" cy="55784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752600" y="4026712"/>
            <a:ext cx="6516012" cy="4275894"/>
            <a:chOff x="0" y="0"/>
            <a:chExt cx="4252384" cy="2790471"/>
          </a:xfrm>
          <a:effectLst>
            <a:glow rad="101600">
              <a:srgbClr val="106861">
                <a:alpha val="6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52383" cy="2790471"/>
            </a:xfrm>
            <a:custGeom>
              <a:avLst/>
              <a:gdLst/>
              <a:ahLst/>
              <a:cxnLst/>
              <a:rect l="l" t="t" r="r" b="b"/>
              <a:pathLst>
                <a:path w="4252383" h="2790471">
                  <a:moveTo>
                    <a:pt x="38020" y="0"/>
                  </a:moveTo>
                  <a:lnTo>
                    <a:pt x="4214363" y="0"/>
                  </a:lnTo>
                  <a:cubicBezTo>
                    <a:pt x="4224447" y="0"/>
                    <a:pt x="4234118" y="4006"/>
                    <a:pt x="4241248" y="11136"/>
                  </a:cubicBezTo>
                  <a:cubicBezTo>
                    <a:pt x="4248378" y="18266"/>
                    <a:pt x="4252383" y="27937"/>
                    <a:pt x="4252383" y="38020"/>
                  </a:cubicBezTo>
                  <a:lnTo>
                    <a:pt x="4252383" y="2752450"/>
                  </a:lnTo>
                  <a:cubicBezTo>
                    <a:pt x="4252383" y="2773449"/>
                    <a:pt x="4235361" y="2790471"/>
                    <a:pt x="4214363" y="2790471"/>
                  </a:cubicBezTo>
                  <a:lnTo>
                    <a:pt x="38020" y="2790471"/>
                  </a:lnTo>
                  <a:cubicBezTo>
                    <a:pt x="27937" y="2790471"/>
                    <a:pt x="18266" y="2786465"/>
                    <a:pt x="11136" y="2779335"/>
                  </a:cubicBezTo>
                  <a:cubicBezTo>
                    <a:pt x="4006" y="2772205"/>
                    <a:pt x="0" y="2762534"/>
                    <a:pt x="0" y="2752450"/>
                  </a:cubicBezTo>
                  <a:lnTo>
                    <a:pt x="0" y="38020"/>
                  </a:lnTo>
                  <a:cubicBezTo>
                    <a:pt x="0" y="17022"/>
                    <a:pt x="17022" y="0"/>
                    <a:pt x="3802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52384" cy="2828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81337" y="4228544"/>
            <a:ext cx="6047004" cy="378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Активные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люди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возрасте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18-45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лет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желающие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найти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забронировать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удобное</a:t>
            </a:r>
            <a:r>
              <a:rPr lang="en-US" sz="4299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99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жильё</a:t>
            </a:r>
            <a:endParaRPr lang="en-US" sz="4299" spc="-85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10287931" y="4026712"/>
            <a:ext cx="6516012" cy="4275894"/>
            <a:chOff x="0" y="0"/>
            <a:chExt cx="4252384" cy="2790471"/>
          </a:xfrm>
          <a:effectLst>
            <a:glow rad="101600">
              <a:srgbClr val="106861">
                <a:alpha val="6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52383" cy="2790471"/>
            </a:xfrm>
            <a:custGeom>
              <a:avLst/>
              <a:gdLst/>
              <a:ahLst/>
              <a:cxnLst/>
              <a:rect l="l" t="t" r="r" b="b"/>
              <a:pathLst>
                <a:path w="4252383" h="2790471">
                  <a:moveTo>
                    <a:pt x="38020" y="0"/>
                  </a:moveTo>
                  <a:lnTo>
                    <a:pt x="4214363" y="0"/>
                  </a:lnTo>
                  <a:cubicBezTo>
                    <a:pt x="4224447" y="0"/>
                    <a:pt x="4234118" y="4006"/>
                    <a:pt x="4241248" y="11136"/>
                  </a:cubicBezTo>
                  <a:cubicBezTo>
                    <a:pt x="4248378" y="18266"/>
                    <a:pt x="4252383" y="27937"/>
                    <a:pt x="4252383" y="38020"/>
                  </a:cubicBezTo>
                  <a:lnTo>
                    <a:pt x="4252383" y="2752450"/>
                  </a:lnTo>
                  <a:cubicBezTo>
                    <a:pt x="4252383" y="2773449"/>
                    <a:pt x="4235361" y="2790471"/>
                    <a:pt x="4214363" y="2790471"/>
                  </a:cubicBezTo>
                  <a:lnTo>
                    <a:pt x="38020" y="2790471"/>
                  </a:lnTo>
                  <a:cubicBezTo>
                    <a:pt x="27937" y="2790471"/>
                    <a:pt x="18266" y="2786465"/>
                    <a:pt x="11136" y="2779335"/>
                  </a:cubicBezTo>
                  <a:cubicBezTo>
                    <a:pt x="4006" y="2772205"/>
                    <a:pt x="0" y="2762534"/>
                    <a:pt x="0" y="2752450"/>
                  </a:cubicBezTo>
                  <a:lnTo>
                    <a:pt x="0" y="38020"/>
                  </a:lnTo>
                  <a:cubicBezTo>
                    <a:pt x="0" y="17022"/>
                    <a:pt x="17022" y="0"/>
                    <a:pt x="3802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252384" cy="2828571"/>
            </a:xfrm>
            <a:prstGeom prst="rect">
              <a:avLst/>
            </a:prstGeom>
            <a:ln>
              <a:solidFill>
                <a:srgbClr val="10686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617190" y="4228544"/>
            <a:ext cx="5747508" cy="233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Владельцы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отелей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желающие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увеличить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поток</a:t>
            </a:r>
            <a:r>
              <a:rPr lang="en-US" sz="4300" spc="-88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300" spc="-88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клиентов</a:t>
            </a:r>
            <a:endParaRPr lang="en-US" sz="4300" spc="-88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383256" y="8844053"/>
            <a:ext cx="627145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24635C8-C5B4-4EE2-A4C7-3CC1E84CDFD0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E2034F9-4DEC-4CA5-A8B5-8E273AD47E0D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3" name="Group 7">
              <a:extLst>
                <a:ext uri="{FF2B5EF4-FFF2-40B4-BE49-F238E27FC236}">
                  <a16:creationId xmlns:a16="http://schemas.microsoft.com/office/drawing/2014/main" id="{067DABAA-DAC3-4DEC-9DE2-821024A9D2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9A0E6A5F-314A-4404-963F-766C432AE6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04875"/>
            <a:ext cx="10912573" cy="10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69"/>
              </a:lnSpc>
              <a:spcBef>
                <a:spcPct val="0"/>
              </a:spcBef>
            </a:pPr>
            <a:r>
              <a:rPr lang="en-US" sz="7200" spc="-123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Предлагаемое</a:t>
            </a:r>
            <a:r>
              <a:rPr lang="en-US" sz="7200" spc="-123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spc="-123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7200" spc="-123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533440"/>
            <a:ext cx="9443089" cy="66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1"/>
              </a:lnSpc>
              <a:spcBef>
                <a:spcPct val="0"/>
              </a:spcBef>
            </a:pPr>
            <a:r>
              <a:rPr lang="en-US" sz="44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Веб-приложение</a:t>
            </a:r>
            <a:r>
              <a:rPr lang="en-US" sz="44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spc="-76" dirty="0" err="1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предоставляющее</a:t>
            </a:r>
            <a:r>
              <a:rPr lang="en-US" sz="4400" spc="-76" dirty="0">
                <a:solidFill>
                  <a:srgbClr val="1068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5400" y="3695700"/>
            <a:ext cx="13258800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Удобный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поиска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фильтрации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бронирования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отелей</a:t>
            </a: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4500"/>
              </a:lnSpc>
            </a:pP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Информативную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страницу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отеля</a:t>
            </a: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4500"/>
              </a:lnSpc>
            </a:pP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Систему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управления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бронированиями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владельцев</a:t>
            </a:r>
            <a:r>
              <a:rPr lang="en-US" sz="40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отелей</a:t>
            </a:r>
            <a:endParaRPr lang="en-US" sz="4000" dirty="0">
              <a:solidFill>
                <a:srgbClr val="3434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A88DB5A-DE27-41D7-8703-E92CCE07E0B0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C44090F-5263-45D1-B66A-55040DAEAEDB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1" name="Group 7">
              <a:extLst>
                <a:ext uri="{FF2B5EF4-FFF2-40B4-BE49-F238E27FC236}">
                  <a16:creationId xmlns:a16="http://schemas.microsoft.com/office/drawing/2014/main" id="{68712B54-1B7A-4B0F-B1FE-1F33F31A79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D72A0CDA-842B-4B81-9C96-2C25D5F1AF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</p:grpSp>
      <p:sp>
        <p:nvSpPr>
          <p:cNvPr id="13" name="TextBox 20">
            <a:extLst>
              <a:ext uri="{FF2B5EF4-FFF2-40B4-BE49-F238E27FC236}">
                <a16:creationId xmlns:a16="http://schemas.microsoft.com/office/drawing/2014/main" id="{204775DA-7C72-45DC-A13F-3EB0E50C7135}"/>
              </a:ext>
            </a:extLst>
          </p:cNvPr>
          <p:cNvSpPr txBox="1"/>
          <p:nvPr/>
        </p:nvSpPr>
        <p:spPr>
          <a:xfrm>
            <a:off x="17383256" y="8844053"/>
            <a:ext cx="627145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ru-RU" sz="7690" spc="-153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7690" spc="-153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540734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6052129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9561522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72917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2023437" y="1970912"/>
            <a:ext cx="10977275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75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r>
              <a:rPr lang="en-US" sz="75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75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инновации</a:t>
            </a:r>
            <a:endParaRPr lang="en-US" sz="75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20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2697759" y="5395906"/>
            <a:ext cx="1787553" cy="1654299"/>
          </a:xfrm>
          <a:custGeom>
            <a:avLst/>
            <a:gdLst/>
            <a:ahLst/>
            <a:cxnLst/>
            <a:rect l="l" t="t" r="r" b="b"/>
            <a:pathLst>
              <a:path w="1787553" h="1654299">
                <a:moveTo>
                  <a:pt x="0" y="0"/>
                </a:moveTo>
                <a:lnTo>
                  <a:pt x="1787553" y="0"/>
                </a:lnTo>
                <a:lnTo>
                  <a:pt x="1787553" y="1654300"/>
                </a:lnTo>
                <a:lnTo>
                  <a:pt x="0" y="1654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80989" y="4470446"/>
            <a:ext cx="5330235" cy="3668863"/>
          </a:xfrm>
          <a:custGeom>
            <a:avLst/>
            <a:gdLst/>
            <a:ahLst/>
            <a:cxnLst/>
            <a:rect l="l" t="t" r="r" b="b"/>
            <a:pathLst>
              <a:path w="5330235" h="3668863">
                <a:moveTo>
                  <a:pt x="0" y="0"/>
                </a:moveTo>
                <a:lnTo>
                  <a:pt x="5330236" y="0"/>
                </a:lnTo>
                <a:lnTo>
                  <a:pt x="5330236" y="3668863"/>
                </a:lnTo>
                <a:lnTo>
                  <a:pt x="0" y="36688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587787" y="7456729"/>
            <a:ext cx="209932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22795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99182" y="7456729"/>
            <a:ext cx="209932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34189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86049" y="7456729"/>
            <a:ext cx="214638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3583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026870" y="7456729"/>
            <a:ext cx="2269566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3200" dirty="0">
                <a:solidFill>
                  <a:srgbClr val="3434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54978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383256" y="8844053"/>
            <a:ext cx="621250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4571BEE-C5A2-4B9D-8F8B-D66AF26B0C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45" y="4801506"/>
            <a:ext cx="2832911" cy="28329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675D903-FEC3-48E1-A586-9DF919BE0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7350" y="5312464"/>
            <a:ext cx="1984826" cy="1984826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ABA4F812-F37F-47D5-B1F1-2691DAD644CE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8B1C6516-43F6-4814-A7CF-F1FE1F45BD37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7" name="Group 7">
              <a:extLst>
                <a:ext uri="{FF2B5EF4-FFF2-40B4-BE49-F238E27FC236}">
                  <a16:creationId xmlns:a16="http://schemas.microsoft.com/office/drawing/2014/main" id="{1CC99D64-5AD6-450C-9A53-05DA11D006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48" name="Freeform 8">
                <a:extLst>
                  <a:ext uri="{FF2B5EF4-FFF2-40B4-BE49-F238E27FC236}">
                    <a16:creationId xmlns:a16="http://schemas.microsoft.com/office/drawing/2014/main" id="{C37C486A-3912-4F63-864F-919D5D0805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92919" y="2274929"/>
            <a:ext cx="14787886" cy="6747270"/>
            <a:chOff x="0" y="0"/>
            <a:chExt cx="3894752" cy="2017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4752" cy="2017386"/>
            </a:xfrm>
            <a:custGeom>
              <a:avLst/>
              <a:gdLst/>
              <a:ahLst/>
              <a:cxnLst/>
              <a:rect l="l" t="t" r="r" b="b"/>
              <a:pathLst>
                <a:path w="3894752" h="2017386">
                  <a:moveTo>
                    <a:pt x="13088" y="0"/>
                  </a:moveTo>
                  <a:lnTo>
                    <a:pt x="3881663" y="0"/>
                  </a:lnTo>
                  <a:cubicBezTo>
                    <a:pt x="3888892" y="0"/>
                    <a:pt x="3894752" y="5860"/>
                    <a:pt x="3894752" y="13088"/>
                  </a:cubicBezTo>
                  <a:lnTo>
                    <a:pt x="3894752" y="2004298"/>
                  </a:lnTo>
                  <a:cubicBezTo>
                    <a:pt x="3894752" y="2011527"/>
                    <a:pt x="3888892" y="2017386"/>
                    <a:pt x="3881663" y="2017386"/>
                  </a:cubicBezTo>
                  <a:lnTo>
                    <a:pt x="13088" y="2017386"/>
                  </a:lnTo>
                  <a:cubicBezTo>
                    <a:pt x="5860" y="2017386"/>
                    <a:pt x="0" y="2011527"/>
                    <a:pt x="0" y="2004298"/>
                  </a:cubicBezTo>
                  <a:lnTo>
                    <a:pt x="0" y="13088"/>
                  </a:lnTo>
                  <a:cubicBezTo>
                    <a:pt x="0" y="5860"/>
                    <a:pt x="5860" y="0"/>
                    <a:pt x="13088" y="0"/>
                  </a:cubicBezTo>
                  <a:close/>
                </a:path>
              </a:pathLst>
            </a:custGeom>
            <a:solidFill>
              <a:srgbClr val="106861"/>
            </a:solidFill>
            <a:ln w="1524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894752" cy="2036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558935" y="1611450"/>
            <a:ext cx="5578401" cy="55784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17787" y="-3041985"/>
            <a:ext cx="5578401" cy="557840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383256" y="8844053"/>
            <a:ext cx="627145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5940" y="562700"/>
            <a:ext cx="12808659" cy="100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ru-RU" sz="620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Рассматриваемые конкуренты</a:t>
            </a:r>
            <a:endParaRPr lang="en-US" sz="620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1C495752-681F-416F-A981-B22C7C6F2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138926"/>
              </p:ext>
            </p:extLst>
          </p:nvPr>
        </p:nvGraphicFramePr>
        <p:xfrm>
          <a:off x="1638301" y="2476500"/>
          <a:ext cx="14742504" cy="65461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91471">
                  <a:extLst>
                    <a:ext uri="{9D8B030D-6E8A-4147-A177-3AD203B41FA5}">
                      <a16:colId xmlns:a16="http://schemas.microsoft.com/office/drawing/2014/main" val="3157263881"/>
                    </a:ext>
                  </a:extLst>
                </a:gridCol>
                <a:gridCol w="2218078">
                  <a:extLst>
                    <a:ext uri="{9D8B030D-6E8A-4147-A177-3AD203B41FA5}">
                      <a16:colId xmlns:a16="http://schemas.microsoft.com/office/drawing/2014/main" val="1462331663"/>
                    </a:ext>
                  </a:extLst>
                </a:gridCol>
                <a:gridCol w="2563150">
                  <a:extLst>
                    <a:ext uri="{9D8B030D-6E8A-4147-A177-3AD203B41FA5}">
                      <a16:colId xmlns:a16="http://schemas.microsoft.com/office/drawing/2014/main" val="1528706482"/>
                    </a:ext>
                  </a:extLst>
                </a:gridCol>
                <a:gridCol w="2157696">
                  <a:extLst>
                    <a:ext uri="{9D8B030D-6E8A-4147-A177-3AD203B41FA5}">
                      <a16:colId xmlns:a16="http://schemas.microsoft.com/office/drawing/2014/main" val="4209641526"/>
                    </a:ext>
                  </a:extLst>
                </a:gridCol>
                <a:gridCol w="2412109">
                  <a:extLst>
                    <a:ext uri="{9D8B030D-6E8A-4147-A177-3AD203B41FA5}">
                      <a16:colId xmlns:a16="http://schemas.microsoft.com/office/drawing/2014/main" val="651939521"/>
                    </a:ext>
                  </a:extLst>
                </a:gridCol>
              </a:tblGrid>
              <a:tr h="1229947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Критерий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Bochka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Яндекс Путешествия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Ostrovok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OneTwoTrip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3323148"/>
                  </a:ext>
                </a:extLst>
              </a:tr>
              <a:tr h="1172320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Поиск авиабилетов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0024864"/>
                  </a:ext>
                </a:extLst>
              </a:tr>
              <a:tr h="971323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Мобильное приложение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3883809"/>
                  </a:ext>
                </a:extLst>
              </a:tr>
              <a:tr h="971323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Оперативное обновление информации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3205470"/>
                  </a:ext>
                </a:extLst>
              </a:tr>
              <a:tr h="971323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Низкие комиссии за бронирование</a:t>
                      </a:r>
                      <a:endParaRPr lang="ru-RU" sz="2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9212845"/>
                  </a:ext>
                </a:extLst>
              </a:tr>
              <a:tr h="1229947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Поддержка нескольких языков интерфейса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5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158542"/>
                  </a:ext>
                </a:extLst>
              </a:tr>
            </a:tbl>
          </a:graphicData>
        </a:graphic>
      </p:graphicFrame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B98FA91-FE0A-4160-9316-F5F368C3A4EB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F41EB7BF-B707-42A8-9B20-85DD839A20A6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1" name="Group 7">
              <a:extLst>
                <a:ext uri="{FF2B5EF4-FFF2-40B4-BE49-F238E27FC236}">
                  <a16:creationId xmlns:a16="http://schemas.microsoft.com/office/drawing/2014/main" id="{0ABB9D56-F789-4970-90A1-034D058540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C8B8CC0F-1ED2-4D76-B8C5-422F44A3AD5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3256" y="8844053"/>
            <a:ext cx="558701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" name="Freeform 3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-533400" y="-4991100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122786" y="745888"/>
            <a:ext cx="10977275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r>
              <a:rPr lang="en-US" sz="62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2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продукта</a:t>
            </a:r>
            <a:endParaRPr lang="en-US" sz="62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383256" y="8844053"/>
            <a:ext cx="558760" cy="131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8" name="Screen Recording 2024-05-30 at 01.42.56-1">
            <a:hlinkClick r:id="" action="ppaction://media"/>
            <a:extLst>
              <a:ext uri="{FF2B5EF4-FFF2-40B4-BE49-F238E27FC236}">
                <a16:creationId xmlns:a16="http://schemas.microsoft.com/office/drawing/2014/main" id="{19D632D0-6696-400A-868B-002FF848B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2786" y="2019300"/>
            <a:ext cx="13631061" cy="76962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62DB808-9A42-41B9-8ED6-06B1D1E206D3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3EFFE00-AF1B-42F4-A786-4E96FA4A903D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1" name="Group 7">
              <a:extLst>
                <a:ext uri="{FF2B5EF4-FFF2-40B4-BE49-F238E27FC236}">
                  <a16:creationId xmlns:a16="http://schemas.microsoft.com/office/drawing/2014/main" id="{8F839E14-0FCB-49A2-B54A-59A7F5115C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5089A019-1B50-4614-B56E-007F269EDEA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801378" y="-610072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885413" y="4050131"/>
            <a:ext cx="1067949" cy="904844"/>
          </a:xfrm>
          <a:custGeom>
            <a:avLst/>
            <a:gdLst/>
            <a:ahLst/>
            <a:cxnLst/>
            <a:rect l="l" t="t" r="r" b="b"/>
            <a:pathLst>
              <a:path w="1067949" h="904844">
                <a:moveTo>
                  <a:pt x="0" y="0"/>
                </a:moveTo>
                <a:lnTo>
                  <a:pt x="1067949" y="0"/>
                </a:lnTo>
                <a:lnTo>
                  <a:pt x="1067949" y="904844"/>
                </a:lnTo>
                <a:lnTo>
                  <a:pt x="0" y="904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85414" y="1133573"/>
            <a:ext cx="7334786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8000" spc="-124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  <a:endParaRPr lang="en-US" sz="62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383256" y="8844053"/>
            <a:ext cx="632966" cy="130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52022" y="3733112"/>
            <a:ext cx="604700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Комиссия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каждого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бронирования</a:t>
            </a:r>
            <a:endParaRPr lang="en-US" sz="5000" spc="-85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52022" y="6049851"/>
            <a:ext cx="746049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Платные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услуги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владельцев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-85" dirty="0" err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отелей</a:t>
            </a:r>
            <a:r>
              <a:rPr lang="en-US" sz="5000" spc="-85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>
            <a:off x="1885414" y="6311941"/>
            <a:ext cx="1067949" cy="904844"/>
          </a:xfrm>
          <a:custGeom>
            <a:avLst/>
            <a:gdLst/>
            <a:ahLst/>
            <a:cxnLst/>
            <a:rect l="l" t="t" r="r" b="b"/>
            <a:pathLst>
              <a:path w="1067949" h="904844">
                <a:moveTo>
                  <a:pt x="0" y="0"/>
                </a:moveTo>
                <a:lnTo>
                  <a:pt x="1067949" y="0"/>
                </a:lnTo>
                <a:lnTo>
                  <a:pt x="1067949" y="904844"/>
                </a:lnTo>
                <a:lnTo>
                  <a:pt x="0" y="904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C819F84-52F1-4B8F-870E-E9D381580EFF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749E49D-9ECD-4E37-BEBD-AC12409EA455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ED99CDB7-A25C-4D73-A7D3-B6B8D90AAC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10C9CD98-1024-46AD-8630-C52BCE7DCF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3400" y="488455"/>
            <a:ext cx="17146901" cy="9303245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571500"/>
            <a:ext cx="4495800" cy="104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ru-RU" sz="7200" spc="-124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Аналитика</a:t>
            </a:r>
            <a:endParaRPr lang="en-US" sz="7200" spc="-124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67851" y="8696073"/>
            <a:ext cx="916300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67"/>
              </a:lnSpc>
            </a:pPr>
            <a:r>
              <a:rPr lang="en-US" sz="7690" spc="-153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8" y="1763685"/>
            <a:ext cx="15647204" cy="6858352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93921C1-572E-4AD0-98A4-9B306CC568E3}"/>
              </a:ext>
            </a:extLst>
          </p:cNvPr>
          <p:cNvGrpSpPr/>
          <p:nvPr/>
        </p:nvGrpSpPr>
        <p:grpSpPr>
          <a:xfrm>
            <a:off x="212103" y="8444226"/>
            <a:ext cx="1808447" cy="1808447"/>
            <a:chOff x="9432880" y="1526000"/>
            <a:chExt cx="7234999" cy="7234999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B1164DD-82D4-4F61-974E-38FFD1A30E12}"/>
                </a:ext>
              </a:extLst>
            </p:cNvPr>
            <p:cNvSpPr/>
            <p:nvPr/>
          </p:nvSpPr>
          <p:spPr>
            <a:xfrm>
              <a:off x="9432880" y="1526000"/>
              <a:ext cx="7234999" cy="7234999"/>
            </a:xfrm>
            <a:custGeom>
              <a:avLst/>
              <a:gdLst/>
              <a:ahLst/>
              <a:cxnLst/>
              <a:rect l="l" t="t" r="r" b="b"/>
              <a:pathLst>
                <a:path w="7234999" h="7234999">
                  <a:moveTo>
                    <a:pt x="0" y="0"/>
                  </a:moveTo>
                  <a:lnTo>
                    <a:pt x="7234999" y="0"/>
                  </a:lnTo>
                  <a:lnTo>
                    <a:pt x="7234999" y="7235000"/>
                  </a:lnTo>
                  <a:lnTo>
                    <a:pt x="0" y="723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1A1380C6-F6C0-4245-9C78-CB5229D6B9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9418" y="1592552"/>
              <a:ext cx="7168461" cy="7168432"/>
              <a:chOff x="0" y="0"/>
              <a:chExt cx="6350000" cy="6349974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3E371F32-82BD-4FE7-BFEF-6DA04D5CE78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</p:grpSp>
    </p:spTree>
    <p:extLst>
      <p:ext uri="{BB962C8B-B14F-4D97-AF65-F5344CB8AC3E}">
        <p14:creationId xmlns:p14="http://schemas.microsoft.com/office/powerpoint/2010/main" val="304805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225</Words>
  <Application>Microsoft Office PowerPoint</Application>
  <PresentationFormat>Произвольный</PresentationFormat>
  <Paragraphs>97</Paragraphs>
  <Slides>13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Simple  Professional Business Project Presentation</dc:title>
  <dc:creator>NB-9</dc:creator>
  <cp:lastModifiedBy>Alexey Dellrain</cp:lastModifiedBy>
  <cp:revision>23</cp:revision>
  <dcterms:created xsi:type="dcterms:W3CDTF">2006-08-16T00:00:00Z</dcterms:created>
  <dcterms:modified xsi:type="dcterms:W3CDTF">2024-10-16T06:01:14Z</dcterms:modified>
  <dc:identifier>DAGGo1wc624</dc:identifier>
</cp:coreProperties>
</file>